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Roboto Medium"/>
      <p:regular r:id="rId21"/>
      <p:bold r:id="rId22"/>
      <p:italic r:id="rId23"/>
      <p:boldItalic r:id="rId24"/>
    </p:embeddedFont>
    <p:embeddedFont>
      <p:font typeface="Roboto Ligh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RobotoMedium-bold.fntdata"/><Relationship Id="rId21" Type="http://schemas.openxmlformats.org/officeDocument/2006/relationships/font" Target="fonts/RobotoMedium-regular.fntdata"/><Relationship Id="rId24" Type="http://schemas.openxmlformats.org/officeDocument/2006/relationships/font" Target="fonts/RobotoMedium-boldItalic.fntdata"/><Relationship Id="rId23" Type="http://schemas.openxmlformats.org/officeDocument/2006/relationships/font" Target="fonts/RobotoMedium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Light-bold.fntdata"/><Relationship Id="rId25" Type="http://schemas.openxmlformats.org/officeDocument/2006/relationships/font" Target="fonts/RobotoLight-regular.fntdata"/><Relationship Id="rId28" Type="http://schemas.openxmlformats.org/officeDocument/2006/relationships/font" Target="fonts/RobotoLight-boldItalic.fntdata"/><Relationship Id="rId27" Type="http://schemas.openxmlformats.org/officeDocument/2006/relationships/font" Target="fonts/Roboto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" name="Google Shape;3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ed2057a4c9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ed2057a4c9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eb3b95b697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eb3b95b697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g1ed2057a4c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" name="Google Shape;46;g1ed2057a4c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d2057a4c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d2057a4c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ed2057a4c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ed2057a4c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ed2057a4c9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ed2057a4c9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ed2057a4c9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ed2057a4c9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ed2057a4c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ed2057a4c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ed2057a4c9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ed2057a4c9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" name="Google Shape;24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5" name="Google Shape;25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6" name="Google Shape;26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9" name="Google Shape;29;p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0" name="Google Shape;30;p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sz="28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Char char="●"/>
              <a:defRPr sz="1800">
                <a:solidFill>
                  <a:srgbClr val="233F6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●"/>
              <a:defRPr>
                <a:solidFill>
                  <a:srgbClr val="233F6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○"/>
              <a:defRPr>
                <a:solidFill>
                  <a:srgbClr val="233F6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Char char="■"/>
              <a:defRPr>
                <a:solidFill>
                  <a:srgbClr val="233F6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600">
                <a:solidFill>
                  <a:schemeClr val="dk2"/>
                </a:solidFill>
              </a:defRPr>
            </a:lvl1pPr>
            <a:lvl2pPr lvl="1" algn="r">
              <a:buNone/>
              <a:defRPr sz="1600">
                <a:solidFill>
                  <a:schemeClr val="dk2"/>
                </a:solidFill>
              </a:defRPr>
            </a:lvl2pPr>
            <a:lvl3pPr lvl="2" algn="r">
              <a:buNone/>
              <a:defRPr sz="1600">
                <a:solidFill>
                  <a:schemeClr val="dk2"/>
                </a:solidFill>
              </a:defRPr>
            </a:lvl3pPr>
            <a:lvl4pPr lvl="3" algn="r">
              <a:buNone/>
              <a:defRPr sz="1600">
                <a:solidFill>
                  <a:schemeClr val="dk2"/>
                </a:solidFill>
              </a:defRPr>
            </a:lvl4pPr>
            <a:lvl5pPr lvl="4" algn="r">
              <a:buNone/>
              <a:defRPr sz="1600">
                <a:solidFill>
                  <a:schemeClr val="dk2"/>
                </a:solidFill>
              </a:defRPr>
            </a:lvl5pPr>
            <a:lvl6pPr lvl="5" algn="r">
              <a:buNone/>
              <a:defRPr sz="1600">
                <a:solidFill>
                  <a:schemeClr val="dk2"/>
                </a:solidFill>
              </a:defRPr>
            </a:lvl6pPr>
            <a:lvl7pPr lvl="6" algn="r">
              <a:buNone/>
              <a:defRPr sz="1600">
                <a:solidFill>
                  <a:schemeClr val="dk2"/>
                </a:solidFill>
              </a:defRPr>
            </a:lvl7pPr>
            <a:lvl8pPr lvl="7" algn="r">
              <a:buNone/>
              <a:defRPr sz="1600">
                <a:solidFill>
                  <a:schemeClr val="dk2"/>
                </a:solidFill>
              </a:defRPr>
            </a:lvl8pPr>
            <a:lvl9pPr lvl="8" algn="r">
              <a:buNone/>
              <a:defRPr sz="1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Ph.D. Professor Aluisio Igor Rego Fontes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Faça a redução de dimensionalidade do dataset sobre o preço das casas na cidade de Melbourne - Austrália.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PCA é muito utilizado em problemas financeiros como o </a:t>
            </a:r>
            <a:r>
              <a:rPr lang="pt-BR"/>
              <a:t>deste</a:t>
            </a:r>
            <a:r>
              <a:rPr lang="pt-BR"/>
              <a:t> dataset, que possui muitas tabelas cor</a:t>
            </a:r>
            <a:r>
              <a:rPr lang="pt-BR"/>
              <a:t>relacionadas</a:t>
            </a:r>
            <a:endParaRPr/>
          </a:p>
        </p:txBody>
      </p:sp>
      <p:sp>
        <p:nvSpPr>
          <p:cNvPr id="118" name="Google Shape;118;p1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OBRIGADO!</a:t>
            </a:r>
            <a:endParaRPr b="1"/>
          </a:p>
        </p:txBody>
      </p:sp>
      <p:sp>
        <p:nvSpPr>
          <p:cNvPr id="125" name="Google Shape;125;p1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6" name="Google Shape;126;p18"/>
          <p:cNvSpPr txBox="1"/>
          <p:nvPr>
            <p:ph idx="4294967295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Inteligência Artificial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769725" y="2150850"/>
            <a:ext cx="8374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Redução de Dimensionalidade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Atividade</a:t>
            </a:r>
            <a:endParaRPr/>
          </a:p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Exemplo resolvido - Câncer de Mama</a:t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822175" y="1152475"/>
            <a:ext cx="4746900" cy="19626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pandas </a:t>
            </a: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pd</a:t>
            </a:r>
            <a:endParaRPr b="1" sz="1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numpy </a:t>
            </a: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np</a:t>
            </a:r>
            <a:endParaRPr b="1" sz="1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matplotlib.pyplot </a:t>
            </a: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plt</a:t>
            </a:r>
            <a:endParaRPr b="1" sz="1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seaborn </a:t>
            </a: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sns</a:t>
            </a:r>
            <a:endParaRPr b="1" sz="1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sklearn.preprocessing </a:t>
            </a: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StandardScaler</a:t>
            </a:r>
            <a:endParaRPr b="1" sz="1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sklearn.decomposition </a:t>
            </a: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PCA</a:t>
            </a:r>
            <a:endParaRPr b="1" sz="1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50" name="Google Shape;50;p1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2" name="Google Shape;52;p10"/>
          <p:cNvSpPr txBox="1"/>
          <p:nvPr/>
        </p:nvSpPr>
        <p:spPr>
          <a:xfrm>
            <a:off x="5623425" y="2571750"/>
            <a:ext cx="3423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33F63"/>
                </a:solidFill>
              </a:rPr>
              <a:t>Importando PCA, e StandartScaler que escala os dados de forma que a PCA entenda.</a:t>
            </a:r>
            <a:endParaRPr sz="1200">
              <a:solidFill>
                <a:srgbClr val="233F63"/>
              </a:solidFill>
            </a:endParaRPr>
          </a:p>
        </p:txBody>
      </p:sp>
      <p:sp>
        <p:nvSpPr>
          <p:cNvPr id="53" name="Google Shape;53;p10"/>
          <p:cNvSpPr txBox="1"/>
          <p:nvPr/>
        </p:nvSpPr>
        <p:spPr>
          <a:xfrm>
            <a:off x="822175" y="3249825"/>
            <a:ext cx="4746900" cy="5838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sklearn.datasets </a:t>
            </a:r>
            <a:r>
              <a:rPr b="1" lang="pt-BR" sz="1100">
                <a:solidFill>
                  <a:srgbClr val="C586C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load_breast_cancer</a:t>
            </a:r>
            <a:endParaRPr b="1" sz="11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cancer = load_breast_cancer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b="1" sz="110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54" name="Google Shape;54;p10"/>
          <p:cNvSpPr txBox="1"/>
          <p:nvPr/>
        </p:nvSpPr>
        <p:spPr>
          <a:xfrm>
            <a:off x="822175" y="3928525"/>
            <a:ext cx="7337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33F63"/>
                </a:solidFill>
              </a:rPr>
              <a:t>load_breast_cancer é uma função do scikit-learn que importa um </a:t>
            </a:r>
            <a:r>
              <a:rPr i="1" lang="pt-BR" sz="1200">
                <a:solidFill>
                  <a:srgbClr val="233F63"/>
                </a:solidFill>
              </a:rPr>
              <a:t>Dataset</a:t>
            </a:r>
            <a:r>
              <a:rPr lang="pt-BR" sz="1200">
                <a:solidFill>
                  <a:srgbClr val="233F63"/>
                </a:solidFill>
              </a:rPr>
              <a:t> relacionado a </a:t>
            </a:r>
            <a:r>
              <a:rPr lang="pt-BR" sz="1200">
                <a:solidFill>
                  <a:srgbClr val="233F63"/>
                </a:solidFill>
              </a:rPr>
              <a:t>diagnósticos</a:t>
            </a:r>
            <a:r>
              <a:rPr lang="pt-BR" sz="1200">
                <a:solidFill>
                  <a:srgbClr val="233F63"/>
                </a:solidFill>
              </a:rPr>
              <a:t> de </a:t>
            </a:r>
            <a:r>
              <a:rPr lang="pt-BR" sz="1200">
                <a:solidFill>
                  <a:srgbClr val="233F63"/>
                </a:solidFill>
              </a:rPr>
              <a:t>câncer</a:t>
            </a:r>
            <a:r>
              <a:rPr lang="pt-BR" sz="1200">
                <a:solidFill>
                  <a:srgbClr val="233F63"/>
                </a:solidFill>
              </a:rPr>
              <a:t> de mama, nele além de informações sobre os </a:t>
            </a:r>
            <a:r>
              <a:rPr lang="pt-BR" sz="1200">
                <a:solidFill>
                  <a:srgbClr val="233F63"/>
                </a:solidFill>
              </a:rPr>
              <a:t>nódulos</a:t>
            </a:r>
            <a:r>
              <a:rPr lang="pt-BR" sz="1200">
                <a:solidFill>
                  <a:srgbClr val="233F63"/>
                </a:solidFill>
              </a:rPr>
              <a:t> existe a classificação entre maligno e benigno.</a:t>
            </a:r>
            <a:endParaRPr sz="12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t-BR"/>
              <a:t>Exemplo resolvido - Câncer de Mama</a:t>
            </a:r>
            <a:endParaRPr/>
          </a:p>
        </p:txBody>
      </p:sp>
      <p:sp>
        <p:nvSpPr>
          <p:cNvPr id="60" name="Google Shape;60;p11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2" name="Google Shape;62;p11"/>
          <p:cNvPicPr preferRelativeResize="0"/>
          <p:nvPr/>
        </p:nvPicPr>
        <p:blipFill rotWithShape="1">
          <a:blip r:embed="rId3">
            <a:alphaModFix/>
          </a:blip>
          <a:srcRect b="10522" l="0" r="0" t="0"/>
          <a:stretch/>
        </p:blipFill>
        <p:spPr>
          <a:xfrm>
            <a:off x="822175" y="1088625"/>
            <a:ext cx="6961823" cy="308594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1"/>
          <p:cNvSpPr txBox="1"/>
          <p:nvPr/>
        </p:nvSpPr>
        <p:spPr>
          <a:xfrm>
            <a:off x="4908050" y="1088625"/>
            <a:ext cx="4047900" cy="46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33F63"/>
                </a:solidFill>
              </a:rPr>
              <a:t>Está em formato de numpy array</a:t>
            </a:r>
            <a:endParaRPr sz="1800">
              <a:solidFill>
                <a:srgbClr val="233F63"/>
              </a:solidFill>
            </a:endParaRPr>
          </a:p>
        </p:txBody>
      </p:sp>
      <p:sp>
        <p:nvSpPr>
          <p:cNvPr id="64" name="Google Shape;64;p11"/>
          <p:cNvSpPr txBox="1"/>
          <p:nvPr/>
        </p:nvSpPr>
        <p:spPr>
          <a:xfrm>
            <a:off x="4815950" y="2340900"/>
            <a:ext cx="4047900" cy="73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33F63"/>
                </a:solidFill>
              </a:rPr>
              <a:t>Mas já se pode notar as classificações e colunas</a:t>
            </a:r>
            <a:endParaRPr sz="18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t-BR"/>
              <a:t>Exemplo resolvido - Câncer de Mama</a:t>
            </a:r>
            <a:endParaRPr/>
          </a:p>
        </p:txBody>
      </p:sp>
      <p:sp>
        <p:nvSpPr>
          <p:cNvPr id="70" name="Google Shape;70;p12"/>
          <p:cNvSpPr txBox="1"/>
          <p:nvPr>
            <p:ph idx="1" type="body"/>
          </p:nvPr>
        </p:nvSpPr>
        <p:spPr>
          <a:xfrm>
            <a:off x="822175" y="1152475"/>
            <a:ext cx="7337700" cy="667800"/>
          </a:xfrm>
          <a:prstGeom prst="rect">
            <a:avLst/>
          </a:prstGeom>
          <a:solidFill>
            <a:srgbClr val="1E1E1E"/>
          </a:solidFill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df_cancer = pd.DataFrame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np.c_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cancer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pt-BR" sz="11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'data'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cancer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pt-BR" sz="11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'target'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]],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columns = np.append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cancer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pt-BR" sz="11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'feature_names'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],</a:t>
            </a:r>
            <a:r>
              <a:rPr b="1" lang="pt-BR" sz="11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pt-BR" sz="11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'target'</a:t>
            </a:r>
            <a:r>
              <a:rPr b="1" lang="pt-BR" sz="11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]))</a:t>
            </a:r>
            <a:endParaRPr/>
          </a:p>
        </p:txBody>
      </p:sp>
      <p:sp>
        <p:nvSpPr>
          <p:cNvPr id="71" name="Google Shape;71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3" name="Google Shape;73;p12"/>
          <p:cNvSpPr txBox="1"/>
          <p:nvPr/>
        </p:nvSpPr>
        <p:spPr>
          <a:xfrm>
            <a:off x="822175" y="1910700"/>
            <a:ext cx="521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33F63"/>
                </a:solidFill>
              </a:rPr>
              <a:t>E assim se transforma em </a:t>
            </a:r>
            <a:r>
              <a:rPr i="1" lang="pt-BR" sz="1800">
                <a:solidFill>
                  <a:srgbClr val="233F63"/>
                </a:solidFill>
              </a:rPr>
              <a:t>dataframe</a:t>
            </a:r>
            <a:endParaRPr i="1" sz="1800">
              <a:solidFill>
                <a:srgbClr val="233F63"/>
              </a:solidFill>
            </a:endParaRPr>
          </a:p>
        </p:txBody>
      </p:sp>
      <p:pic>
        <p:nvPicPr>
          <p:cNvPr id="74" name="Google Shape;74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175" y="2462825"/>
            <a:ext cx="5309965" cy="230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t-BR"/>
              <a:t>Exemplo resolvido - Câncer de Mama</a:t>
            </a:r>
            <a:endParaRPr/>
          </a:p>
        </p:txBody>
      </p:sp>
      <p:sp>
        <p:nvSpPr>
          <p:cNvPr id="80" name="Google Shape;80;p1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2" name="Google Shape;8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175" y="1109300"/>
            <a:ext cx="3701250" cy="292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3"/>
          <p:cNvPicPr preferRelativeResize="0"/>
          <p:nvPr/>
        </p:nvPicPr>
        <p:blipFill rotWithShape="1">
          <a:blip r:embed="rId4">
            <a:alphaModFix/>
          </a:blip>
          <a:srcRect b="1941" l="0" r="0" t="0"/>
          <a:stretch/>
        </p:blipFill>
        <p:spPr>
          <a:xfrm>
            <a:off x="4572000" y="1109300"/>
            <a:ext cx="3958150" cy="288415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3"/>
          <p:cNvSpPr txBox="1"/>
          <p:nvPr/>
        </p:nvSpPr>
        <p:spPr>
          <a:xfrm>
            <a:off x="6139450" y="4085025"/>
            <a:ext cx="239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33F63"/>
                </a:solidFill>
              </a:rPr>
              <a:t>Maligno = 1 (Laranja)</a:t>
            </a:r>
            <a:endParaRPr sz="1200">
              <a:solidFill>
                <a:srgbClr val="233F6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33F63"/>
                </a:solidFill>
              </a:rPr>
              <a:t>Benigno = 0 Azul</a:t>
            </a:r>
            <a:endParaRPr sz="1200">
              <a:solidFill>
                <a:srgbClr val="233F63"/>
              </a:solidFill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923650" y="4210400"/>
            <a:ext cx="52158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rgbClr val="233F63"/>
                </a:solidFill>
              </a:rPr>
              <a:t>Nota-se a presença forte de padrões e correlações</a:t>
            </a:r>
            <a:endParaRPr sz="13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pt-BR"/>
              <a:t>Exemplo resolvido - Câncer de Mama</a:t>
            </a:r>
            <a:endParaRPr/>
          </a:p>
        </p:txBody>
      </p:sp>
      <p:sp>
        <p:nvSpPr>
          <p:cNvPr id="91" name="Google Shape;91;p1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175" y="1079575"/>
            <a:ext cx="5668941" cy="34489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4"/>
          <p:cNvSpPr txBox="1"/>
          <p:nvPr/>
        </p:nvSpPr>
        <p:spPr>
          <a:xfrm>
            <a:off x="6491125" y="1079575"/>
            <a:ext cx="25551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33F63"/>
                </a:solidFill>
              </a:rPr>
              <a:t>Plotando o HeatMap nota-se ainda mais a presença de padrões, então vamos explorar a </a:t>
            </a:r>
            <a:r>
              <a:rPr lang="pt-BR" sz="1800">
                <a:solidFill>
                  <a:srgbClr val="233F63"/>
                </a:solidFill>
              </a:rPr>
              <a:t>possibilidade</a:t>
            </a:r>
            <a:r>
              <a:rPr lang="pt-BR" sz="1800">
                <a:solidFill>
                  <a:srgbClr val="233F63"/>
                </a:solidFill>
              </a:rPr>
              <a:t> de reduzir essas 31 dimensões utilizando PCA para fazer uma classificação.</a:t>
            </a:r>
            <a:endParaRPr sz="18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Aplicar PCA</a:t>
            </a:r>
            <a:endParaRPr/>
          </a:p>
        </p:txBody>
      </p:sp>
      <p:sp>
        <p:nvSpPr>
          <p:cNvPr id="100" name="Google Shape;100;p1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2" name="Google Shape;102;p15"/>
          <p:cNvSpPr txBox="1"/>
          <p:nvPr/>
        </p:nvSpPr>
        <p:spPr>
          <a:xfrm>
            <a:off x="959875" y="1512250"/>
            <a:ext cx="5442300" cy="2678100"/>
          </a:xfrm>
          <a:prstGeom prst="rect">
            <a:avLst/>
          </a:prstGeom>
          <a:solidFill>
            <a:srgbClr val="1E1E1E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 = df_cancer.drop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'target'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axis=</a:t>
            </a:r>
            <a:r>
              <a:rPr b="1" lang="pt-BR" sz="12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20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y = df_cancer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'target'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1" sz="120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33F63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scaler = StandardScaler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()</a:t>
            </a:r>
            <a:endParaRPr b="1" sz="120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X_scaled = scaler.fit_transform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20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33F63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pca = PCA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n_components=</a:t>
            </a:r>
            <a:r>
              <a:rPr b="1" lang="pt-BR" sz="1200">
                <a:solidFill>
                  <a:srgbClr val="B5CEA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200">
              <a:solidFill>
                <a:srgbClr val="6AA94F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X_pca = pca.fit_transform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X_scaled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1" sz="120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33F63"/>
              </a:solidFill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df_pca = pd.DataFrame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data=X_pca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columns=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'PC1'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'PC2'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b="1" sz="1200">
              <a:solidFill>
                <a:srgbClr val="DCDCDC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df_pca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[</a:t>
            </a:r>
            <a:r>
              <a:rPr b="1"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'target'</a:t>
            </a:r>
            <a:r>
              <a:rPr b="1" lang="pt-BR" sz="1200">
                <a:solidFill>
                  <a:srgbClr val="DCDCDC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]</a:t>
            </a:r>
            <a:r>
              <a:rPr b="1"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= y </a:t>
            </a:r>
            <a:endParaRPr b="1" sz="12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</a:t>
            </a:r>
            <a:endParaRPr/>
          </a:p>
        </p:txBody>
      </p:sp>
      <p:sp>
        <p:nvSpPr>
          <p:cNvPr id="108" name="Google Shape;108;p1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2175" y="1088625"/>
            <a:ext cx="4113924" cy="348902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/>
        </p:nvSpPr>
        <p:spPr>
          <a:xfrm>
            <a:off x="5107275" y="1412650"/>
            <a:ext cx="3767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233F63"/>
                </a:solidFill>
              </a:rPr>
              <a:t>De 31 colunas reduziu-se para 2 e agora pode-se obser dois clusters bem definidos.</a:t>
            </a:r>
            <a:endParaRPr sz="1800">
              <a:solidFill>
                <a:srgbClr val="233F63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